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5" r:id="rId3"/>
    <p:sldId id="258" r:id="rId4"/>
    <p:sldId id="259" r:id="rId5"/>
    <p:sldId id="262" r:id="rId6"/>
    <p:sldId id="264" r:id="rId7"/>
    <p:sldId id="268" r:id="rId8"/>
    <p:sldId id="269" r:id="rId9"/>
    <p:sldId id="270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2A917-2FDF-4F51-AD10-C625024EE03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CCCB8FD-ABAE-4835-A035-27C83DE3DC25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2400" b="1" i="1" dirty="0" smtClean="0">
              <a:latin typeface="Gill Sans MT" pitchFamily="34" charset="0"/>
            </a:rPr>
            <a:t>Fortalecimiento de la Calidad en la Atención</a:t>
          </a:r>
          <a:endParaRPr lang="es-ES" sz="2400" dirty="0">
            <a:latin typeface="Gill Sans MT" pitchFamily="34" charset="0"/>
          </a:endParaRPr>
        </a:p>
      </dgm:t>
    </dgm:pt>
    <dgm:pt modelId="{817BE589-E605-47BE-81AA-5AE8E6D39198}" type="parTrans" cxnId="{025A7B28-6659-4681-A6B6-58173A4C46FA}">
      <dgm:prSet/>
      <dgm:spPr/>
      <dgm:t>
        <a:bodyPr/>
        <a:lstStyle/>
        <a:p>
          <a:endParaRPr lang="es-ES"/>
        </a:p>
      </dgm:t>
    </dgm:pt>
    <dgm:pt modelId="{43BD836F-42B6-4D18-9598-7480E2D28212}" type="sibTrans" cxnId="{025A7B28-6659-4681-A6B6-58173A4C46FA}">
      <dgm:prSet/>
      <dgm:spPr/>
      <dgm:t>
        <a:bodyPr/>
        <a:lstStyle/>
        <a:p>
          <a:endParaRPr lang="es-ES"/>
        </a:p>
      </dgm:t>
    </dgm:pt>
    <dgm:pt modelId="{94A67EF8-6202-407A-85C3-B6B0F0C08ED3}">
      <dgm:prSet phldrT="[Texto]" custT="1"/>
      <dgm:spPr>
        <a:solidFill>
          <a:srgbClr val="008000"/>
        </a:solidFill>
      </dgm:spPr>
      <dgm:t>
        <a:bodyPr/>
        <a:lstStyle/>
        <a:p>
          <a:r>
            <a:rPr lang="es-ES" sz="2400" b="1" i="1" dirty="0" smtClean="0">
              <a:latin typeface="Gill Sans MT" pitchFamily="34" charset="0"/>
            </a:rPr>
            <a:t>Desarrollo y Especialización de los Servicios Asistenciales</a:t>
          </a:r>
          <a:endParaRPr lang="es-ES" sz="2400" dirty="0">
            <a:latin typeface="Gill Sans MT" pitchFamily="34" charset="0"/>
          </a:endParaRPr>
        </a:p>
      </dgm:t>
    </dgm:pt>
    <dgm:pt modelId="{0A0F4186-2B4A-4539-A4F3-A2AF5C7478AB}" type="parTrans" cxnId="{C37CE225-D89B-4D1A-B6ED-5E14384EDDF3}">
      <dgm:prSet/>
      <dgm:spPr/>
      <dgm:t>
        <a:bodyPr/>
        <a:lstStyle/>
        <a:p>
          <a:endParaRPr lang="es-ES"/>
        </a:p>
      </dgm:t>
    </dgm:pt>
    <dgm:pt modelId="{FA68A0B9-0747-4E14-BE69-D68D74D147E8}" type="sibTrans" cxnId="{C37CE225-D89B-4D1A-B6ED-5E14384EDDF3}">
      <dgm:prSet/>
      <dgm:spPr/>
      <dgm:t>
        <a:bodyPr/>
        <a:lstStyle/>
        <a:p>
          <a:endParaRPr lang="es-ES"/>
        </a:p>
      </dgm:t>
    </dgm:pt>
    <dgm:pt modelId="{E87325D5-E4F9-4471-A901-26BCFE3014A9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ES" sz="2000" b="1" i="1" dirty="0" smtClean="0">
            <a:latin typeface="Gill Sans MT" pitchFamily="34" charset="0"/>
          </a:endParaRPr>
        </a:p>
        <a:p>
          <a:endParaRPr lang="es-ES" sz="2000" b="1" i="1" dirty="0" smtClean="0">
            <a:latin typeface="Gill Sans MT" pitchFamily="34" charset="0"/>
          </a:endParaRPr>
        </a:p>
        <a:p>
          <a:r>
            <a:rPr lang="es-ES" sz="2400" b="1" i="1" dirty="0" smtClean="0">
              <a:latin typeface="Gill Sans MT" pitchFamily="34" charset="0"/>
            </a:rPr>
            <a:t>Gestión del Talento Humano</a:t>
          </a:r>
          <a:endParaRPr lang="es-ES" sz="2400" dirty="0">
            <a:latin typeface="Gill Sans MT" pitchFamily="34" charset="0"/>
          </a:endParaRPr>
        </a:p>
      </dgm:t>
    </dgm:pt>
    <dgm:pt modelId="{335E35AA-C31D-43A9-B133-D2FC2D7D6561}" type="sibTrans" cxnId="{2546CAED-99D3-4A30-8536-163FC8690DA0}">
      <dgm:prSet/>
      <dgm:spPr/>
      <dgm:t>
        <a:bodyPr/>
        <a:lstStyle/>
        <a:p>
          <a:endParaRPr lang="es-ES"/>
        </a:p>
      </dgm:t>
    </dgm:pt>
    <dgm:pt modelId="{0BAB7A97-1CE6-4B41-B994-620DF3122D4C}" type="parTrans" cxnId="{2546CAED-99D3-4A30-8536-163FC8690DA0}">
      <dgm:prSet/>
      <dgm:spPr/>
      <dgm:t>
        <a:bodyPr/>
        <a:lstStyle/>
        <a:p>
          <a:endParaRPr lang="es-ES"/>
        </a:p>
      </dgm:t>
    </dgm:pt>
    <dgm:pt modelId="{49660028-F313-41E6-98BC-9C39E1F9F88D}" type="pres">
      <dgm:prSet presAssocID="{CCD2A917-2FDF-4F51-AD10-C625024EE03A}" presName="Name0" presStyleCnt="0">
        <dgm:presLayoutVars>
          <dgm:dir/>
          <dgm:animLvl val="lvl"/>
          <dgm:resizeHandles val="exact"/>
        </dgm:presLayoutVars>
      </dgm:prSet>
      <dgm:spPr/>
    </dgm:pt>
    <dgm:pt modelId="{8F8B51CF-68DE-4E25-A40A-49B316BB82B2}" type="pres">
      <dgm:prSet presAssocID="{E87325D5-E4F9-4471-A901-26BCFE3014A9}" presName="Name8" presStyleCnt="0"/>
      <dgm:spPr/>
    </dgm:pt>
    <dgm:pt modelId="{49DE7819-205E-4C07-82D4-E36E22634E5F}" type="pres">
      <dgm:prSet presAssocID="{E87325D5-E4F9-4471-A901-26BCFE3014A9}" presName="level" presStyleLbl="node1" presStyleIdx="0" presStyleCnt="3" custScaleX="83344" custScaleY="157678" custLinFactNeighborX="17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17269A-FB65-48F7-A885-83C24572E834}" type="pres">
      <dgm:prSet presAssocID="{E87325D5-E4F9-4471-A901-26BCFE3014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313D2-73DC-4C9C-B08F-8AFBD8E187D5}" type="pres">
      <dgm:prSet presAssocID="{CCCCB8FD-ABAE-4835-A035-27C83DE3DC25}" presName="Name8" presStyleCnt="0"/>
      <dgm:spPr/>
    </dgm:pt>
    <dgm:pt modelId="{3E860D53-49E4-408A-9F3B-B81B77429DC5}" type="pres">
      <dgm:prSet presAssocID="{CCCCB8FD-ABAE-4835-A035-27C83DE3DC25}" presName="level" presStyleLbl="node1" presStyleIdx="1" presStyleCnt="3" custLinFactNeighborX="-3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8EA3F-B53F-47B1-9624-DE0FF104E016}" type="pres">
      <dgm:prSet presAssocID="{CCCCB8FD-ABAE-4835-A035-27C83DE3DC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617D6E-203F-4832-A0F2-6F04869F3F2C}" type="pres">
      <dgm:prSet presAssocID="{94A67EF8-6202-407A-85C3-B6B0F0C08ED3}" presName="Name8" presStyleCnt="0"/>
      <dgm:spPr/>
    </dgm:pt>
    <dgm:pt modelId="{775EAEE5-6DC6-4E25-A7D1-507120E2ABDA}" type="pres">
      <dgm:prSet presAssocID="{94A67EF8-6202-407A-85C3-B6B0F0C08ED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7515B-70F5-4860-ADCD-356726D704CD}" type="pres">
      <dgm:prSet presAssocID="{94A67EF8-6202-407A-85C3-B6B0F0C08E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0D5FA2-EA07-4062-853D-C2DC29A1E058}" type="presOf" srcId="{CCCCB8FD-ABAE-4835-A035-27C83DE3DC25}" destId="{3E860D53-49E4-408A-9F3B-B81B77429DC5}" srcOrd="0" destOrd="0" presId="urn:microsoft.com/office/officeart/2005/8/layout/pyramid1"/>
    <dgm:cxn modelId="{025A7B28-6659-4681-A6B6-58173A4C46FA}" srcId="{CCD2A917-2FDF-4F51-AD10-C625024EE03A}" destId="{CCCCB8FD-ABAE-4835-A035-27C83DE3DC25}" srcOrd="1" destOrd="0" parTransId="{817BE589-E605-47BE-81AA-5AE8E6D39198}" sibTransId="{43BD836F-42B6-4D18-9598-7480E2D28212}"/>
    <dgm:cxn modelId="{8917BBD3-6F8E-4881-9EAE-096C6DB72574}" type="presOf" srcId="{94A67EF8-6202-407A-85C3-B6B0F0C08ED3}" destId="{AAB7515B-70F5-4860-ADCD-356726D704CD}" srcOrd="1" destOrd="0" presId="urn:microsoft.com/office/officeart/2005/8/layout/pyramid1"/>
    <dgm:cxn modelId="{74CDCE1A-8C36-4614-810B-1EB727D6880C}" type="presOf" srcId="{CCCCB8FD-ABAE-4835-A035-27C83DE3DC25}" destId="{9B88EA3F-B53F-47B1-9624-DE0FF104E016}" srcOrd="1" destOrd="0" presId="urn:microsoft.com/office/officeart/2005/8/layout/pyramid1"/>
    <dgm:cxn modelId="{7406FC02-A907-4865-92F9-F488116FE119}" type="presOf" srcId="{E87325D5-E4F9-4471-A901-26BCFE3014A9}" destId="{4917269A-FB65-48F7-A885-83C24572E834}" srcOrd="1" destOrd="0" presId="urn:microsoft.com/office/officeart/2005/8/layout/pyramid1"/>
    <dgm:cxn modelId="{9F23A53C-C8AB-48E9-B980-9271CADC9D6A}" type="presOf" srcId="{E87325D5-E4F9-4471-A901-26BCFE3014A9}" destId="{49DE7819-205E-4C07-82D4-E36E22634E5F}" srcOrd="0" destOrd="0" presId="urn:microsoft.com/office/officeart/2005/8/layout/pyramid1"/>
    <dgm:cxn modelId="{2546CAED-99D3-4A30-8536-163FC8690DA0}" srcId="{CCD2A917-2FDF-4F51-AD10-C625024EE03A}" destId="{E87325D5-E4F9-4471-A901-26BCFE3014A9}" srcOrd="0" destOrd="0" parTransId="{0BAB7A97-1CE6-4B41-B994-620DF3122D4C}" sibTransId="{335E35AA-C31D-43A9-B133-D2FC2D7D6561}"/>
    <dgm:cxn modelId="{C37CE225-D89B-4D1A-B6ED-5E14384EDDF3}" srcId="{CCD2A917-2FDF-4F51-AD10-C625024EE03A}" destId="{94A67EF8-6202-407A-85C3-B6B0F0C08ED3}" srcOrd="2" destOrd="0" parTransId="{0A0F4186-2B4A-4539-A4F3-A2AF5C7478AB}" sibTransId="{FA68A0B9-0747-4E14-BE69-D68D74D147E8}"/>
    <dgm:cxn modelId="{2E624D60-3493-40E0-ADA9-9B004F8F2D17}" type="presOf" srcId="{CCD2A917-2FDF-4F51-AD10-C625024EE03A}" destId="{49660028-F313-41E6-98BC-9C39E1F9F88D}" srcOrd="0" destOrd="0" presId="urn:microsoft.com/office/officeart/2005/8/layout/pyramid1"/>
    <dgm:cxn modelId="{93D654DB-7E02-4A53-B421-A0B759C1862D}" type="presOf" srcId="{94A67EF8-6202-407A-85C3-B6B0F0C08ED3}" destId="{775EAEE5-6DC6-4E25-A7D1-507120E2ABDA}" srcOrd="0" destOrd="0" presId="urn:microsoft.com/office/officeart/2005/8/layout/pyramid1"/>
    <dgm:cxn modelId="{FC019BB4-D590-450B-BE41-5FBC946CE16F}" type="presParOf" srcId="{49660028-F313-41E6-98BC-9C39E1F9F88D}" destId="{8F8B51CF-68DE-4E25-A40A-49B316BB82B2}" srcOrd="0" destOrd="0" presId="urn:microsoft.com/office/officeart/2005/8/layout/pyramid1"/>
    <dgm:cxn modelId="{8B4246CD-3D78-4B2E-87F5-BF87EB7F9A46}" type="presParOf" srcId="{8F8B51CF-68DE-4E25-A40A-49B316BB82B2}" destId="{49DE7819-205E-4C07-82D4-E36E22634E5F}" srcOrd="0" destOrd="0" presId="urn:microsoft.com/office/officeart/2005/8/layout/pyramid1"/>
    <dgm:cxn modelId="{0A8EC5F6-B2C3-4F42-AE97-B34CF7F133FD}" type="presParOf" srcId="{8F8B51CF-68DE-4E25-A40A-49B316BB82B2}" destId="{4917269A-FB65-48F7-A885-83C24572E834}" srcOrd="1" destOrd="0" presId="urn:microsoft.com/office/officeart/2005/8/layout/pyramid1"/>
    <dgm:cxn modelId="{D76B0FEA-3EBF-4DF9-A705-31DEFF093699}" type="presParOf" srcId="{49660028-F313-41E6-98BC-9C39E1F9F88D}" destId="{F14313D2-73DC-4C9C-B08F-8AFBD8E187D5}" srcOrd="1" destOrd="0" presId="urn:microsoft.com/office/officeart/2005/8/layout/pyramid1"/>
    <dgm:cxn modelId="{0E65A7F4-9864-4F90-9B7E-BF87452B3E65}" type="presParOf" srcId="{F14313D2-73DC-4C9C-B08F-8AFBD8E187D5}" destId="{3E860D53-49E4-408A-9F3B-B81B77429DC5}" srcOrd="0" destOrd="0" presId="urn:microsoft.com/office/officeart/2005/8/layout/pyramid1"/>
    <dgm:cxn modelId="{748515AB-4ECC-4990-BC3D-EB623A524728}" type="presParOf" srcId="{F14313D2-73DC-4C9C-B08F-8AFBD8E187D5}" destId="{9B88EA3F-B53F-47B1-9624-DE0FF104E016}" srcOrd="1" destOrd="0" presId="urn:microsoft.com/office/officeart/2005/8/layout/pyramid1"/>
    <dgm:cxn modelId="{4A2889E0-8504-44BA-8100-D35AE26FD11C}" type="presParOf" srcId="{49660028-F313-41E6-98BC-9C39E1F9F88D}" destId="{36617D6E-203F-4832-A0F2-6F04869F3F2C}" srcOrd="2" destOrd="0" presId="urn:microsoft.com/office/officeart/2005/8/layout/pyramid1"/>
    <dgm:cxn modelId="{8910FBED-77A3-43B2-B647-F79C3F4D41BA}" type="presParOf" srcId="{36617D6E-203F-4832-A0F2-6F04869F3F2C}" destId="{775EAEE5-6DC6-4E25-A7D1-507120E2ABDA}" srcOrd="0" destOrd="0" presId="urn:microsoft.com/office/officeart/2005/8/layout/pyramid1"/>
    <dgm:cxn modelId="{49C8B9F9-EE38-4B6E-B486-6F1732AEB7DC}" type="presParOf" srcId="{36617D6E-203F-4832-A0F2-6F04869F3F2C}" destId="{AAB7515B-70F5-4860-ADCD-356726D704CD}" srcOrd="1" destOrd="0" presId="urn:microsoft.com/office/officeart/2005/8/layout/pyramid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BDC8F-D00F-4E8E-9038-4D476C9A510E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001D-4854-44AA-8501-0B55785402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65AD3E-3E0B-46BD-B2BF-0CBBD255ED6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E712C-B98D-40B9-9C09-0A9F7432414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CE5F-F4BB-4869-AE5C-FC4BDBCCDAFD}" type="datetimeFigureOut">
              <a:rPr lang="es-ES" smtClean="0"/>
              <a:pPr/>
              <a:t>04/06/2015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155B-3788-4EB9-8C00-1DD999F50B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iapositiva_de_Microsoft_Office_PowerPoint1.sld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PLATAFORMA ESTRATEGICA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71771"/>
            <a:ext cx="8229600" cy="1828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 smtClean="0"/>
              <a:t>E.S.E HOSPITAL </a:t>
            </a:r>
          </a:p>
          <a:p>
            <a:pPr algn="ctr">
              <a:buNone/>
            </a:pPr>
            <a:r>
              <a:rPr lang="es-ES" sz="4800" b="1" dirty="0" smtClean="0"/>
              <a:t>LA INMACULADA DE GUATAPE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001" t="80343" r="12838"/>
          <a:stretch>
            <a:fillRect/>
          </a:stretch>
        </p:blipFill>
        <p:spPr bwMode="auto">
          <a:xfrm>
            <a:off x="0" y="5495339"/>
            <a:ext cx="9144000" cy="13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1" r="12838" b="66906"/>
          <a:stretch>
            <a:fillRect/>
          </a:stretch>
        </p:blipFill>
        <p:spPr bwMode="auto">
          <a:xfrm>
            <a:off x="0" y="0"/>
            <a:ext cx="9144000" cy="22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4282" y="928670"/>
            <a:ext cx="314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000" b="1" dirty="0" smtClean="0"/>
              <a:t>SERVICIOS QUE </a:t>
            </a:r>
            <a:br>
              <a:rPr lang="es-ES" sz="2000" b="1" dirty="0" smtClean="0"/>
            </a:br>
            <a:r>
              <a:rPr lang="es-ES" sz="2000" b="1" dirty="0" smtClean="0"/>
              <a:t>PRESTA EL HOSPITAL</a:t>
            </a:r>
            <a:endParaRPr lang="es-ES" sz="2000" b="1" dirty="0"/>
          </a:p>
        </p:txBody>
      </p:sp>
      <p:sp>
        <p:nvSpPr>
          <p:cNvPr id="10" name="6 Título"/>
          <p:cNvSpPr txBox="1">
            <a:spLocks/>
          </p:cNvSpPr>
          <p:nvPr/>
        </p:nvSpPr>
        <p:spPr>
          <a:xfrm>
            <a:off x="214282" y="2071678"/>
            <a:ext cx="3143272" cy="3571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CONSULTA EXTERNA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ODONTOLOGIA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URGENCIAS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HOSPITALIZACION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FARMACIA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LABORATORIO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RAYOS 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ECOGRAFIA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SALA DE PARTOS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6 Título"/>
          <p:cNvSpPr txBox="1">
            <a:spLocks/>
          </p:cNvSpPr>
          <p:nvPr/>
        </p:nvSpPr>
        <p:spPr>
          <a:xfrm>
            <a:off x="5572132" y="2000240"/>
            <a:ext cx="3143272" cy="3571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14942" y="2143116"/>
            <a:ext cx="3714776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RECURSO HUMANO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DOTACION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GESTION DE INSUMOS.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PROCESOS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HISTORIA CLINICA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INTERDEPENDENCIA DE SERVICIOS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REFERENCIA DE PACIENTES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RIESGOS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FF0000"/>
                </a:solidFill>
              </a:rPr>
              <a:t>INFRAESTUCTURA FISICA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3428992" y="3429000"/>
            <a:ext cx="1857388" cy="114300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DEBE CUMPLIR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4" name="6 Título"/>
          <p:cNvSpPr txBox="1">
            <a:spLocks/>
          </p:cNvSpPr>
          <p:nvPr/>
        </p:nvSpPr>
        <p:spPr>
          <a:xfrm>
            <a:off x="5214942" y="1000108"/>
            <a:ext cx="3714776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atin typeface="+mj-lt"/>
                <a:ea typeface="+mj-ea"/>
                <a:cs typeface="+mj-cs"/>
              </a:rPr>
              <a:t>9 ESTANDARES QUE DEBE CUMPLIR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19 Imagen" descr="HABILITACION_DE_SAL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285860"/>
            <a:ext cx="1790476" cy="184127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571736" y="285728"/>
            <a:ext cx="330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3. SISTEMA DE CALIDAD.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001" t="80343" r="12838"/>
          <a:stretch>
            <a:fillRect/>
          </a:stretch>
        </p:blipFill>
        <p:spPr bwMode="auto">
          <a:xfrm>
            <a:off x="0" y="5495339"/>
            <a:ext cx="9144000" cy="13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1" r="12838" b="66906"/>
          <a:stretch>
            <a:fillRect/>
          </a:stretch>
        </p:blipFill>
        <p:spPr bwMode="auto">
          <a:xfrm>
            <a:off x="0" y="0"/>
            <a:ext cx="9144000" cy="22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Imagen" descr="VACUNAC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001" t="80343" r="12838"/>
          <a:stretch>
            <a:fillRect/>
          </a:stretch>
        </p:blipFill>
        <p:spPr bwMode="auto">
          <a:xfrm>
            <a:off x="0" y="5495339"/>
            <a:ext cx="9144000" cy="13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1" r="12838" b="66906"/>
          <a:stretch>
            <a:fillRect/>
          </a:stretch>
        </p:blipFill>
        <p:spPr bwMode="auto">
          <a:xfrm>
            <a:off x="0" y="0"/>
            <a:ext cx="9144000" cy="22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71438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5.  ATENCION AL USUARIO</a:t>
            </a:r>
            <a:endParaRPr lang="es-E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71546"/>
            <a:ext cx="3567124" cy="5303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500034" y="171448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FORMATO PQRS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001" t="80343" r="12838"/>
          <a:stretch>
            <a:fillRect/>
          </a:stretch>
        </p:blipFill>
        <p:spPr bwMode="auto">
          <a:xfrm>
            <a:off x="0" y="5495339"/>
            <a:ext cx="9144000" cy="13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1" r="12838" b="66906"/>
          <a:stretch>
            <a:fillRect/>
          </a:stretch>
        </p:blipFill>
        <p:spPr bwMode="auto">
          <a:xfrm>
            <a:off x="0" y="0"/>
            <a:ext cx="9144000" cy="22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71438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5.  ATENCION AL USUARIO</a:t>
            </a:r>
            <a:endParaRPr lang="es-E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206" y="1071546"/>
            <a:ext cx="4933950" cy="5143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214282" y="164305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tx2">
                    <a:lumMod val="75000"/>
                  </a:schemeClr>
                </a:solidFill>
              </a:rPr>
              <a:t>www.hospitalguatape.com</a:t>
            </a:r>
            <a:endParaRPr lang="es-ES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5879986" cy="4000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500042"/>
            <a:ext cx="8858280" cy="83407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LOGROS</a:t>
            </a:r>
          </a:p>
          <a:p>
            <a:pPr algn="ctr">
              <a:defRPr/>
            </a:pP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 </a:t>
            </a:r>
            <a:r>
              <a:rPr lang="es-CO" sz="2400" dirty="0" err="1">
                <a:solidFill>
                  <a:srgbClr val="663300"/>
                </a:solidFill>
              </a:rPr>
              <a:t>Actualizacion</a:t>
            </a:r>
            <a:r>
              <a:rPr lang="es-CO" sz="2400" dirty="0">
                <a:solidFill>
                  <a:srgbClr val="663300"/>
                </a:solidFill>
              </a:rPr>
              <a:t> licencia funcionamiento en los servicios de RX        y </a:t>
            </a:r>
            <a:r>
              <a:rPr lang="es-CO" sz="2400" dirty="0" err="1">
                <a:solidFill>
                  <a:srgbClr val="663300"/>
                </a:solidFill>
              </a:rPr>
              <a:t>Odontolgia</a:t>
            </a:r>
            <a:r>
              <a:rPr lang="es-CO" sz="2400" dirty="0">
                <a:solidFill>
                  <a:srgbClr val="663300"/>
                </a:solidFill>
              </a:rPr>
              <a:t>.</a:t>
            </a:r>
          </a:p>
          <a:p>
            <a:pPr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  <a:latin typeface="Gill Sans MT" pitchFamily="34" charset="0"/>
                <a:cs typeface="Arial" charset="0"/>
              </a:rPr>
              <a:t>Cambio Blindaje Puerta de Odontología.</a:t>
            </a:r>
          </a:p>
          <a:p>
            <a:pPr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Mantenimiento Planta Telefónica</a:t>
            </a:r>
          </a:p>
          <a:p>
            <a:pPr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 Dotación Ropa Hospitalaria y al personal</a:t>
            </a: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Uniforme a los Empleados Área Administrativa.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es-CO" sz="40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es-E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14282" y="714356"/>
            <a:ext cx="9358378" cy="83407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   LOGROS</a:t>
            </a:r>
          </a:p>
          <a:p>
            <a:pPr>
              <a:defRPr/>
            </a:pP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Compra de Equipos, Instrumentales en el Servicio de Odontología.</a:t>
            </a:r>
          </a:p>
          <a:p>
            <a:pPr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Recurso Humano: Apoyo Área Asistencial (Programas).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Convenio: Univ. Cooperativa, CESDE, CENSA, </a:t>
            </a:r>
            <a:r>
              <a:rPr lang="es-CO" sz="2400" dirty="0" err="1">
                <a:solidFill>
                  <a:srgbClr val="663300"/>
                </a:solidFill>
              </a:rPr>
              <a:t>UdeA</a:t>
            </a:r>
            <a:r>
              <a:rPr lang="es-CO" sz="2400" dirty="0">
                <a:solidFill>
                  <a:srgbClr val="6633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Apoyo Área Facturación (Profesional en Práctica).</a:t>
            </a:r>
          </a:p>
          <a:p>
            <a:pPr marL="342900" indent="-342900" algn="just"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Actualización Inventario.</a:t>
            </a:r>
            <a:r>
              <a:rPr lang="es-CO" sz="2400" dirty="0">
                <a:solidFill>
                  <a:srgbClr val="663300"/>
                </a:solidFill>
                <a:latin typeface="Gill Sans MT" pitchFamily="34" charset="0"/>
                <a:cs typeface="Arial" charset="0"/>
              </a:rPr>
              <a:t> </a:t>
            </a:r>
          </a:p>
          <a:p>
            <a:pPr marL="342900" indent="-342900" algn="just">
              <a:defRPr/>
            </a:pPr>
            <a:endParaRPr lang="es-CO" sz="24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es-ES" sz="32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00042"/>
            <a:ext cx="8572528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LOGROS</a:t>
            </a: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Compra de Equipos de Computo, Servidor.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 Convenio de Metrología (Calibración de Equipos Biomédicos).</a:t>
            </a: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  <a:latin typeface="Gill Sans MT" pitchFamily="34" charset="0"/>
                <a:cs typeface="Arial" charset="0"/>
              </a:rPr>
              <a:t>Compra fotocopiadora.</a:t>
            </a: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</a:rPr>
              <a:t>Compra de Equipo de RX</a:t>
            </a:r>
            <a:r>
              <a:rPr lang="es-CO" sz="2400" dirty="0">
                <a:solidFill>
                  <a:srgbClr val="663300"/>
                </a:solidFill>
                <a:latin typeface="Gill Sans MT" pitchFamily="34" charset="0"/>
                <a:cs typeface="Arial" charset="0"/>
              </a:rPr>
              <a:t>.</a:t>
            </a: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es-CO" sz="24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  <a:latin typeface="Gill Sans MT" pitchFamily="34" charset="0"/>
                <a:cs typeface="Arial" charset="0"/>
              </a:rPr>
              <a:t>Compra software.!!!!!!</a:t>
            </a:r>
          </a:p>
          <a:p>
            <a:pPr marL="342900" indent="-342900">
              <a:defRPr/>
            </a:pPr>
            <a:endParaRPr lang="es-CO" sz="2400" dirty="0">
              <a:solidFill>
                <a:srgbClr val="663300"/>
              </a:solidFill>
              <a:latin typeface="Gill Sans MT" pitchFamily="34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s-CO" sz="2400" dirty="0">
                <a:solidFill>
                  <a:srgbClr val="663300"/>
                </a:solidFill>
                <a:latin typeface="Gill Sans MT" pitchFamily="34" charset="0"/>
                <a:cs typeface="Arial" charset="0"/>
              </a:rPr>
              <a:t>Continuidad  al programa APS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001" t="80343" r="12838"/>
          <a:stretch>
            <a:fillRect/>
          </a:stretch>
        </p:blipFill>
        <p:spPr bwMode="auto">
          <a:xfrm>
            <a:off x="0" y="5495339"/>
            <a:ext cx="9144000" cy="13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001" r="12838" b="66906"/>
          <a:stretch>
            <a:fillRect/>
          </a:stretch>
        </p:blipFill>
        <p:spPr bwMode="auto">
          <a:xfrm>
            <a:off x="0" y="0"/>
            <a:ext cx="9144000" cy="22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286380" y="857232"/>
            <a:ext cx="3500462" cy="2277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LOGROS</a:t>
            </a:r>
          </a:p>
          <a:p>
            <a:pPr marL="514350" indent="-514350" algn="ctr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Televisor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Lavadora (1)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Microondas (1)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Ropa Hospitalaria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s-ES" b="1" dirty="0" err="1" smtClean="0">
                <a:latin typeface="Arial" pitchFamily="34" charset="0"/>
                <a:cs typeface="Arial" pitchFamily="34" charset="0"/>
              </a:rPr>
              <a:t>Càmaras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de Seguridad</a:t>
            </a:r>
          </a:p>
          <a:p>
            <a:pPr marL="514350" indent="-514350"/>
            <a:endParaRPr lang="es-ES" sz="1600" b="1" dirty="0" smtClean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28794" y="428604"/>
            <a:ext cx="459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2. DOTACION ADMINISTRATIVA Y ASISTENCIAL</a:t>
            </a:r>
            <a:endParaRPr lang="es-ES" dirty="0"/>
          </a:p>
        </p:txBody>
      </p:sp>
      <p:pic>
        <p:nvPicPr>
          <p:cNvPr id="8" name="7 Imagen" descr="DSC_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428736"/>
            <a:ext cx="185738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9 Imagen" descr="DSC_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736"/>
            <a:ext cx="1785950" cy="1698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INSTRUMENTALES DE ODONTOLOG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14752"/>
            <a:ext cx="1553759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SAM_07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4214818"/>
            <a:ext cx="2104982" cy="157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000372"/>
            <a:ext cx="3284272" cy="2309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357158" y="3214686"/>
            <a:ext cx="18573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DESFIBRILADOR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00298" y="3214686"/>
            <a:ext cx="2000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EQUIPO QUIMICA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1406" y="5786454"/>
            <a:ext cx="1857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INSTRUMENTAL ODONTOLOGIA</a:t>
            </a:r>
            <a:endParaRPr lang="es-ES" sz="1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5786454"/>
            <a:ext cx="185738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SILLETERIA</a:t>
            </a:r>
            <a:endParaRPr lang="es-ES" sz="1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572132" y="5214950"/>
            <a:ext cx="1857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SISTEMA DE INFORMACION</a:t>
            </a:r>
            <a:endParaRPr lang="es-ES" sz="1600" b="1" dirty="0"/>
          </a:p>
        </p:txBody>
      </p:sp>
      <p:pic>
        <p:nvPicPr>
          <p:cNvPr id="18" name="17 Imagen" descr="TRIA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1928802"/>
            <a:ext cx="3071834" cy="2303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ABINETES URGENCI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0042"/>
            <a:ext cx="4929222" cy="2768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11 Imagen" descr="IMG_20140820_0832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4710932" cy="2855284"/>
          </a:xfrm>
          <a:prstGeom prst="roundRect">
            <a:avLst>
              <a:gd name="adj" fmla="val 11111"/>
            </a:avLst>
          </a:prstGeom>
          <a:ln w="762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5" name="4 CuadroTexto"/>
          <p:cNvSpPr txBox="1"/>
          <p:nvPr/>
        </p:nvSpPr>
        <p:spPr>
          <a:xfrm>
            <a:off x="5572125" y="1285875"/>
            <a:ext cx="3286125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CAMBIOS DE GABINETES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5 Imagen" descr="RECIPIENTES PARA CITOLOG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0283" y="114405"/>
            <a:ext cx="3643312" cy="3242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30723" name="6 Imagen" descr="Martillo de refle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321469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30724" name="7 Imagen" descr="IMG-20140820-WA0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0283" y="3616096"/>
            <a:ext cx="3643312" cy="2986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30725" name="12 Imagen" descr="IMG-20140820-WA000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3614843"/>
            <a:ext cx="3810000" cy="2987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001" t="80343" r="12838"/>
          <a:stretch>
            <a:fillRect/>
          </a:stretch>
        </p:blipFill>
        <p:spPr bwMode="auto">
          <a:xfrm>
            <a:off x="0" y="5495339"/>
            <a:ext cx="9144000" cy="13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001" r="12838" b="66906"/>
          <a:stretch>
            <a:fillRect/>
          </a:stretch>
        </p:blipFill>
        <p:spPr bwMode="auto">
          <a:xfrm>
            <a:off x="0" y="0"/>
            <a:ext cx="9144000" cy="22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42910" y="199520"/>
          <a:ext cx="7072362" cy="6282168"/>
        </p:xfrm>
        <a:graphic>
          <a:graphicData uri="http://schemas.openxmlformats.org/presentationml/2006/ole">
            <p:oleObj spid="_x0000_s1026" name="Diapositiva" r:id="rId4" imgW="1371554" imgH="102866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 descr="IMG-20140820-WA0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48" y="116632"/>
            <a:ext cx="3854203" cy="3255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8675" name="2 Imagen" descr="IMG-20140820-WA0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3438" y="116632"/>
            <a:ext cx="4092621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8676" name="3 Imagen" descr="IMG-20140801-WA00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49" y="3641404"/>
            <a:ext cx="3986823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8677" name="4 Imagen" descr="IMG_20140801_142641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3438" y="3641403"/>
            <a:ext cx="4286250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8 Imagen" descr="IMG-20140801-WA0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8009" y="588963"/>
            <a:ext cx="3302913" cy="2407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7651" name="9 Imagen" descr="IMG-20140801-WA0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473986"/>
            <a:ext cx="4352032" cy="2637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7652" name="10 Imagen" descr="IMG-20140801-WA00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631" y="3429000"/>
            <a:ext cx="3670291" cy="2751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7653" name="11 Imagen" descr="IMG_20140820_0832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39952" y="3611300"/>
            <a:ext cx="4568056" cy="2569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AMBULANCIA NUEVA</a:t>
            </a:r>
            <a:endParaRPr lang="es-ES" dirty="0"/>
          </a:p>
        </p:txBody>
      </p:sp>
      <p:pic>
        <p:nvPicPr>
          <p:cNvPr id="5122" name="Picture 2" descr="C:\Users\GERENCIA\Desktop\GERENCIA - LABORAL\AVISOS E IMAGENES\IMAGENES EN GENERAL\COMPRA AMBULANCIA\SAM_1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161239"/>
            <a:ext cx="3214710" cy="2411033"/>
          </a:xfrm>
          <a:prstGeom prst="rect">
            <a:avLst/>
          </a:prstGeom>
          <a:noFill/>
        </p:spPr>
      </p:pic>
      <p:pic>
        <p:nvPicPr>
          <p:cNvPr id="5123" name="Picture 3" descr="C:\Users\GERENCIA\Desktop\GERENCIA - LABORAL\AVISOS E IMAGENES\IMAGENES EN GENERAL\COMPRA AMBULANCIA\SAM_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30904" y="-13358930"/>
            <a:ext cx="3000396" cy="2250297"/>
          </a:xfrm>
          <a:prstGeom prst="rect">
            <a:avLst/>
          </a:prstGeom>
          <a:noFill/>
        </p:spPr>
      </p:pic>
      <p:pic>
        <p:nvPicPr>
          <p:cNvPr id="5124" name="Picture 4" descr="C:\Users\GERENCIA\Desktop\GERENCIA - LABORAL\AVISOS E IMAGENES\IMAGENES EN GENERAL\COMPRA AMBULANCIA\SAM_1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095646" cy="2321735"/>
          </a:xfrm>
          <a:prstGeom prst="rect">
            <a:avLst/>
          </a:prstGeom>
          <a:noFill/>
        </p:spPr>
      </p:pic>
      <p:pic>
        <p:nvPicPr>
          <p:cNvPr id="5126" name="Picture 6" descr="C:\Users\GERENCIA\Desktop\GERENCIA - LABORAL\AVISOS E IMAGENES\IMAGENES EN GENERAL\COMPRA AMBULANCIA\SAM_1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56" y="1428736"/>
            <a:ext cx="3333772" cy="2500330"/>
          </a:xfrm>
          <a:prstGeom prst="rect">
            <a:avLst/>
          </a:prstGeom>
          <a:noFill/>
        </p:spPr>
      </p:pic>
      <p:pic>
        <p:nvPicPr>
          <p:cNvPr id="5127" name="Picture 7" descr="C:\Users\GERENCIA\Desktop\GERENCIA - LABORAL\AVISOS E IMAGENES\IMAGENES EN GENERAL\COMPRA AMBULANCIA\SAM_185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00504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MODULOS DE FARMACIA</a:t>
            </a:r>
            <a:endParaRPr lang="es-ES" sz="3600" dirty="0"/>
          </a:p>
        </p:txBody>
      </p:sp>
      <p:pic>
        <p:nvPicPr>
          <p:cNvPr id="2050" name="Picture 2" descr="C:\Users\GERENCIA\Desktop\GERENCIA - LABORAL\AVISOS E IMAGENES\IMAGENES EN GENERAL\2015\FARMACIA\FARMACIA ANTES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643338" cy="2737289"/>
          </a:xfrm>
          <a:prstGeom prst="rect">
            <a:avLst/>
          </a:prstGeom>
          <a:noFill/>
        </p:spPr>
      </p:pic>
      <p:pic>
        <p:nvPicPr>
          <p:cNvPr id="2051" name="Picture 3" descr="C:\Users\GERENCIA\Desktop\GERENCIA - LABORAL\AVISOS E IMAGENES\IMAGENES EN GENERAL\2015\FARMACIA\FARMACIA ANTES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3621938" cy="2721211"/>
          </a:xfrm>
          <a:prstGeom prst="rect">
            <a:avLst/>
          </a:prstGeom>
          <a:noFill/>
        </p:spPr>
      </p:pic>
      <p:pic>
        <p:nvPicPr>
          <p:cNvPr id="2052" name="Picture 4" descr="C:\Users\GERENCIA\Desktop\GERENCIA - LABORAL\AVISOS E IMAGENES\IMAGENES EN GENERAL\2015\FARMACIA\IMG-20150625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49001"/>
            <a:ext cx="3357586" cy="2837585"/>
          </a:xfrm>
          <a:prstGeom prst="rect">
            <a:avLst/>
          </a:prstGeom>
          <a:noFill/>
        </p:spPr>
      </p:pic>
      <p:pic>
        <p:nvPicPr>
          <p:cNvPr id="2053" name="Picture 5" descr="C:\Users\GERENCIA\Desktop\GERENCIA - LABORAL\AVISOS E IMAGENES\IMAGENES EN GENERAL\2015\FARMACIA\MODULOSS FARMACIA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5" y="3929066"/>
            <a:ext cx="388288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8236" t="42969" r="11054" b="13086"/>
          <a:stretch>
            <a:fillRect/>
          </a:stretch>
        </p:blipFill>
        <p:spPr bwMode="auto">
          <a:xfrm>
            <a:off x="285720" y="2000240"/>
            <a:ext cx="8858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>
          <a:xfrm>
            <a:off x="1928794" y="5500702"/>
            <a:ext cx="5429288" cy="1357298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hlinkClick r:id="rId2" action="ppaction://hlinksldjump"/>
              </a:rPr>
              <a:t>MISION</a:t>
            </a:r>
            <a:endParaRPr lang="es-ES" sz="2400" dirty="0">
              <a:solidFill>
                <a:schemeClr val="tx1"/>
              </a:solidFill>
              <a:hlinkClick r:id="rId3" action="ppaction://hlinksldjump"/>
            </a:endParaRPr>
          </a:p>
        </p:txBody>
      </p:sp>
      <p:sp>
        <p:nvSpPr>
          <p:cNvPr id="5" name="4 Trapecio"/>
          <p:cNvSpPr/>
          <p:nvPr/>
        </p:nvSpPr>
        <p:spPr>
          <a:xfrm>
            <a:off x="2357422" y="4714884"/>
            <a:ext cx="4572032" cy="785818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hlinkClick r:id="rId4" action="ppaction://hlinksldjump"/>
              </a:rPr>
              <a:t>VISION</a:t>
            </a:r>
            <a:endParaRPr lang="es-ES" sz="2400" dirty="0">
              <a:solidFill>
                <a:schemeClr val="tx1"/>
              </a:solidFill>
              <a:hlinkClick r:id="rId3" action="ppaction://hlinksldjump"/>
            </a:endParaRPr>
          </a:p>
        </p:txBody>
      </p:sp>
      <p:sp>
        <p:nvSpPr>
          <p:cNvPr id="6" name="5 Trapecio"/>
          <p:cNvSpPr/>
          <p:nvPr/>
        </p:nvSpPr>
        <p:spPr>
          <a:xfrm>
            <a:off x="2643174" y="4000504"/>
            <a:ext cx="4071966" cy="785818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hlinkClick r:id="rId5" action="ppaction://hlinksldjump"/>
              </a:rPr>
              <a:t>PRINCIPIOS Y VALORES</a:t>
            </a:r>
            <a:endParaRPr lang="es-ES" sz="2400" dirty="0">
              <a:solidFill>
                <a:schemeClr val="tx1"/>
              </a:solidFill>
              <a:hlinkClick r:id="rId3" action="ppaction://hlinksldjump"/>
            </a:endParaRPr>
          </a:p>
        </p:txBody>
      </p:sp>
      <p:pic>
        <p:nvPicPr>
          <p:cNvPr id="1026" name="Picture 2" descr="http://trigodedios.blogia.com/upload/20121206001719-inmaculada-concepc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928670"/>
            <a:ext cx="953323" cy="1357322"/>
          </a:xfrm>
          <a:prstGeom prst="rect">
            <a:avLst/>
          </a:prstGeom>
          <a:noFill/>
        </p:spPr>
      </p:pic>
      <p:sp>
        <p:nvSpPr>
          <p:cNvPr id="10" name="9 Trapecio"/>
          <p:cNvSpPr/>
          <p:nvPr/>
        </p:nvSpPr>
        <p:spPr>
          <a:xfrm>
            <a:off x="2857488" y="3357562"/>
            <a:ext cx="3643338" cy="642942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hlinkClick r:id="rId7" action="ppaction://hlinksldjump"/>
              </a:rPr>
              <a:t>POLITICA DE CALIDAD</a:t>
            </a:r>
            <a:endParaRPr lang="es-ES" sz="2400" dirty="0">
              <a:solidFill>
                <a:schemeClr val="tx1"/>
              </a:solidFill>
              <a:hlinkClick r:id="rId3" action="ppaction://hlinksldjump"/>
            </a:endParaRPr>
          </a:p>
        </p:txBody>
      </p:sp>
      <p:sp>
        <p:nvSpPr>
          <p:cNvPr id="11" name="10 Trapecio"/>
          <p:cNvSpPr/>
          <p:nvPr/>
        </p:nvSpPr>
        <p:spPr>
          <a:xfrm>
            <a:off x="3071802" y="2714620"/>
            <a:ext cx="3286148" cy="642942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hlinkClick r:id="rId3" action="ppaction://hlinksldjump"/>
              </a:rPr>
              <a:t>CODIGO DE ETICA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MISION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es-ES" b="1" dirty="0">
                <a:latin typeface="Times New Roman" pitchFamily="18" charset="0"/>
                <a:cs typeface="Times New Roman" pitchFamily="18" charset="0"/>
              </a:rPr>
              <a:t>ARTÍCULO</a:t>
            </a:r>
            <a:r>
              <a:rPr lang="es-ES" b="1" dirty="0"/>
              <a:t> 2: MISIÓN: “</a:t>
            </a:r>
            <a:r>
              <a:rPr lang="es-ES" sz="3400" i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Somos un hospital del primer nivel de atención, donde trabajamos por el bienestar de la comunidad; por medio de la promoción de hábitos saludables y la prevención de enfermedades. Comprometidos con la calidad, por medio de la ejecución de procesos seguros y la humanización del servicio garantizando satisfacción en nuestros usuarios</a:t>
            </a:r>
            <a:r>
              <a:rPr lang="es-ES" i="1" dirty="0"/>
              <a:t>”.</a:t>
            </a:r>
            <a:endParaRPr lang="es-ES" dirty="0"/>
          </a:p>
          <a:p>
            <a:pPr>
              <a:buNone/>
            </a:pPr>
            <a:r>
              <a:rPr lang="es-ES" i="1" dirty="0"/>
              <a:t> </a:t>
            </a:r>
            <a:endParaRPr lang="es-ES" dirty="0"/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Somos un hospital del primer nivel de atención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trabajamos por el bienestar de la comunidad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Por medio de </a:t>
            </a:r>
            <a:r>
              <a:rPr lang="es-ES" b="1" i="1" dirty="0" err="1">
                <a:latin typeface="Times New Roman" pitchFamily="18" charset="0"/>
                <a:cs typeface="Times New Roman" pitchFamily="18" charset="0"/>
              </a:rPr>
              <a:t>pyp</a:t>
            </a: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Comprometidos con la calidad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Procesos seguros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Humanización del servicio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Satisfacción de usuarios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4" name="3 Flecha arriba">
            <a:hlinkClick r:id="rId2" action="ppaction://hlinksldjump"/>
          </p:cNvPr>
          <p:cNvSpPr/>
          <p:nvPr/>
        </p:nvSpPr>
        <p:spPr>
          <a:xfrm>
            <a:off x="7500958" y="5429264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POLÍTICA DE CALIDAD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Estamos comprometidos con la calidad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Ofrecemos servicios de salud,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Basados en </a:t>
            </a:r>
            <a:r>
              <a:rPr lang="es-ES" dirty="0" err="1" smtClean="0"/>
              <a:t>Pyp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Buscamos satisfacer las necesidades de nuestros usuarios y sus familias, </a:t>
            </a:r>
          </a:p>
          <a:p>
            <a:pPr marL="514350" indent="-514350">
              <a:buFont typeface="+mj-lt"/>
              <a:buAutoNum type="arabicPeriod"/>
            </a:pPr>
            <a:r>
              <a:rPr lang="es-ES" u="sng" dirty="0" smtClean="0"/>
              <a:t>Lema </a:t>
            </a:r>
            <a:r>
              <a:rPr lang="es-ES" dirty="0" smtClean="0"/>
              <a:t>: </a:t>
            </a:r>
            <a:r>
              <a:rPr lang="es-ES" b="1" i="1" dirty="0" smtClean="0"/>
              <a:t>Mejoramiento Continuo En La Atención Clínica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Procesos seguros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Aplicación de la gestión del conocimiento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Satisfacción de nuestros usuarios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Proporcionamos  bienestar.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Institución amiga con la naturaleza minimizando el impacto ambiental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Uso Racional Los Recursos</a:t>
            </a:r>
            <a:r>
              <a:rPr lang="es-ES" i="1" dirty="0" smtClean="0"/>
              <a:t> </a:t>
            </a:r>
            <a:r>
              <a:rPr lang="es-ES" dirty="0" smtClean="0"/>
              <a:t>Naturales</a:t>
            </a:r>
            <a:r>
              <a:rPr lang="es-ES" i="1" dirty="0" smtClean="0"/>
              <a:t>”.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Flecha arriba">
            <a:hlinkClick r:id="rId2" action="ppaction://hlinksldjump"/>
          </p:cNvPr>
          <p:cNvSpPr/>
          <p:nvPr/>
        </p:nvSpPr>
        <p:spPr>
          <a:xfrm>
            <a:off x="7500958" y="5429264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50040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rial" charset="0"/>
                <a:cs typeface="Arial" charset="0"/>
              </a:rPr>
              <a:t>PLAN DE DESARROLLO 2012-2015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rial" charset="0"/>
                <a:cs typeface="Arial" charset="0"/>
              </a:rPr>
              <a:t>E.S.E HOSPITAL LA INMACULADA - GUATAPE</a:t>
            </a:r>
            <a:r>
              <a:rPr lang="es-CO" sz="1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rial" charset="0"/>
                <a:cs typeface="Arial" charset="0"/>
              </a:rPr>
              <a:t> </a:t>
            </a:r>
            <a:endParaRPr lang="es-ES" sz="1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Arial" charset="0"/>
              <a:cs typeface="Arial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607076" y="1556792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7 CuadroTexto"/>
          <p:cNvSpPr txBox="1">
            <a:spLocks noChangeArrowheads="1"/>
          </p:cNvSpPr>
          <p:nvPr/>
        </p:nvSpPr>
        <p:spPr bwMode="auto">
          <a:xfrm>
            <a:off x="0" y="3213100"/>
            <a:ext cx="37862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008000"/>
                </a:solidFill>
                <a:latin typeface="Gill Sans MT" pitchFamily="34" charset="0"/>
              </a:rPr>
              <a:t>PLAN DE DESARROLLO</a:t>
            </a:r>
          </a:p>
          <a:p>
            <a:endParaRPr lang="es-CO" sz="2400" b="1" dirty="0">
              <a:solidFill>
                <a:srgbClr val="008000"/>
              </a:solidFill>
              <a:latin typeface="Gill Sans MT" pitchFamily="34" charset="0"/>
            </a:endParaRPr>
          </a:p>
          <a:p>
            <a:r>
              <a:rPr lang="es-CO" sz="2400" b="1" dirty="0" smtClean="0">
                <a:solidFill>
                  <a:srgbClr val="008000"/>
                </a:solidFill>
                <a:latin typeface="Gill Sans MT" pitchFamily="34" charset="0"/>
              </a:rPr>
              <a:t>LINEAS </a:t>
            </a:r>
            <a:r>
              <a:rPr lang="es-CO" sz="2400" b="1" dirty="0">
                <a:solidFill>
                  <a:srgbClr val="008000"/>
                </a:solidFill>
                <a:latin typeface="Gill Sans MT" pitchFamily="34" charset="0"/>
              </a:rPr>
              <a:t>ESTRATEGICAS</a:t>
            </a:r>
            <a:endParaRPr lang="es-ES" sz="2400" b="1" dirty="0">
              <a:solidFill>
                <a:srgbClr val="008000"/>
              </a:solidFill>
              <a:latin typeface="Gill Sans MT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03575" y="836613"/>
            <a:ext cx="5545138" cy="576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SOSTENIBILIDAD FUTURA 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Y CRECIMIENTO CONTINUO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DE7819-205E-4C07-82D4-E36E22634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9DE7819-205E-4C07-82D4-E36E22634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60D53-49E4-408A-9F3B-B81B77429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E860D53-49E4-408A-9F3B-B81B77429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EAEE5-6DC6-4E25-A7D1-507120E2A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75EAEE5-6DC6-4E25-A7D1-507120E2A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85728"/>
            <a:ext cx="732687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AVANCES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PLAN </a:t>
            </a:r>
            <a:r>
              <a:rPr lang="es-E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DE DESARROLLO 2012-2015</a:t>
            </a:r>
            <a:r>
              <a:rPr lang="es-CO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 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MT" pitchFamily="34" charset="0"/>
              <a:cs typeface="+mn-cs"/>
            </a:endParaRPr>
          </a:p>
        </p:txBody>
      </p:sp>
      <p:sp>
        <p:nvSpPr>
          <p:cNvPr id="9" name="8 Triángulo isósceles"/>
          <p:cNvSpPr/>
          <p:nvPr/>
        </p:nvSpPr>
        <p:spPr>
          <a:xfrm>
            <a:off x="3155950" y="4581525"/>
            <a:ext cx="3144838" cy="2247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Gill Sans MT"/>
              </a:rPr>
              <a:t>GESTION TALENTO HUMANO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850" y="1677988"/>
          <a:ext cx="8640960" cy="28311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55678"/>
                <a:gridCol w="4185282"/>
              </a:tblGrid>
              <a:tr h="4974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AVANCES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DIFICULTADES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solidFill>
                      <a:srgbClr val="CCFFCC"/>
                    </a:solidFill>
                  </a:tcPr>
                </a:tc>
              </a:tr>
              <a:tr h="832073"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Capacitaciones </a:t>
                      </a:r>
                      <a:r>
                        <a:rPr lang="es-CO" sz="1600" u="none" strike="noStrike" dirty="0">
                          <a:effectLst/>
                        </a:rPr>
                        <a:t>a todo el </a:t>
                      </a:r>
                      <a:r>
                        <a:rPr lang="es-CO" sz="1600" u="none" strike="noStrike" dirty="0" smtClean="0">
                          <a:effectLst/>
                        </a:rPr>
                        <a:t>personal.</a:t>
                      </a:r>
                    </a:p>
                    <a:p>
                      <a:pPr marL="742950" lvl="1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27 internas  </a:t>
                      </a:r>
                    </a:p>
                    <a:p>
                      <a:pPr marL="742950" lvl="1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44 </a:t>
                      </a:r>
                      <a:r>
                        <a:rPr lang="es-CO" sz="1600" u="none" strike="noStrike" dirty="0">
                          <a:effectLst/>
                        </a:rPr>
                        <a:t>externas 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 smtClean="0">
                          <a:effectLst/>
                        </a:rPr>
                        <a:t>Disponibilidad </a:t>
                      </a:r>
                      <a:r>
                        <a:rPr lang="es-CO" sz="1800" u="none" strike="noStrike" dirty="0">
                          <a:effectLst/>
                        </a:rPr>
                        <a:t>de tiempo para </a:t>
                      </a:r>
                      <a:r>
                        <a:rPr lang="es-CO" sz="1800" u="none" strike="noStrike" dirty="0" smtClean="0">
                          <a:effectLst/>
                        </a:rPr>
                        <a:t> implementación </a:t>
                      </a:r>
                      <a:r>
                        <a:rPr lang="es-CO" sz="1800" u="none" strike="noStrike" dirty="0">
                          <a:effectLst/>
                        </a:rPr>
                        <a:t>de </a:t>
                      </a:r>
                      <a:r>
                        <a:rPr lang="es-CO" sz="1800" u="none" strike="noStrike" dirty="0" smtClean="0">
                          <a:effectLst/>
                        </a:rPr>
                        <a:t>programas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383876"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Reconocimiento </a:t>
                      </a:r>
                      <a:r>
                        <a:rPr lang="es-CO" sz="1600" u="none" strike="noStrike" dirty="0">
                          <a:effectLst/>
                        </a:rPr>
                        <a:t>en valores y </a:t>
                      </a:r>
                      <a:r>
                        <a:rPr lang="es-CO" sz="1600" u="none" strike="noStrike" dirty="0" smtClean="0">
                          <a:effectLst/>
                        </a:rPr>
                        <a:t>principios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r>
                        <a:rPr lang="es-CO" sz="1600" u="none" strike="noStrike" dirty="0" smtClean="0">
                          <a:effectLst/>
                        </a:rPr>
                        <a:t>Normatividad Cambiante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588826"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Fortalecimiento  Programa </a:t>
                      </a:r>
                      <a:r>
                        <a:rPr lang="es-CO" sz="1600" u="none" strike="noStrike" dirty="0">
                          <a:effectLst/>
                        </a:rPr>
                        <a:t>de salud ocupacional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528920"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3 Jornadas </a:t>
                      </a:r>
                      <a:r>
                        <a:rPr lang="es-CO" sz="1600" u="none" strike="noStrike" dirty="0">
                          <a:effectLst/>
                        </a:rPr>
                        <a:t>de </a:t>
                      </a:r>
                      <a:r>
                        <a:rPr lang="es-CO" sz="1600" u="none" strike="noStrike" dirty="0" smtClean="0">
                          <a:effectLst/>
                        </a:rPr>
                        <a:t>Inducción </a:t>
                      </a:r>
                      <a:r>
                        <a:rPr lang="es-CO" sz="1600" u="none" strike="noStrike" dirty="0">
                          <a:effectLst/>
                        </a:rPr>
                        <a:t>y de </a:t>
                      </a:r>
                      <a:r>
                        <a:rPr lang="es-CO" sz="1600" u="none" strike="noStrike" dirty="0" err="1" smtClean="0">
                          <a:effectLst/>
                        </a:rPr>
                        <a:t>Reeinducción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357563" y="2857500"/>
            <a:ext cx="5786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s-ES" sz="1400" b="1" u="sng">
              <a:solidFill>
                <a:srgbClr val="00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ctr" eaLnBrk="0" hangingPunct="0"/>
            <a:endParaRPr lang="es-ES" sz="1400" b="1">
              <a:latin typeface="Gill Sans MT" pitchFamily="34" charset="0"/>
              <a:ea typeface="Arial" pitchFamily="34" charset="0"/>
              <a:cs typeface="Times New Roman" pitchFamily="18" charset="0"/>
            </a:endParaRPr>
          </a:p>
          <a:p>
            <a:r>
              <a:rPr lang="es-ES" sz="1400" b="1">
                <a:latin typeface="Gill Sans MT" pitchFamily="34" charset="0"/>
                <a:ea typeface="Arial" pitchFamily="34" charset="0"/>
                <a:cs typeface="Times New Roman" pitchFamily="18" charset="0"/>
              </a:rPr>
              <a:t> </a:t>
            </a:r>
          </a:p>
          <a:p>
            <a:pPr algn="just" eaLnBrk="0" hangingPunct="0"/>
            <a:endParaRPr lang="es-ES" sz="1400" b="1">
              <a:solidFill>
                <a:srgbClr val="008000"/>
              </a:solidFill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8" name="7 Trapecio"/>
          <p:cNvSpPr/>
          <p:nvPr/>
        </p:nvSpPr>
        <p:spPr>
          <a:xfrm>
            <a:off x="2987675" y="5207000"/>
            <a:ext cx="3262313" cy="158432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  <a:latin typeface="Gill Sans MT"/>
              </a:rPr>
              <a:t>FORTALECIMIENTO DE LA CALIDAD EN LA ATENCION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850" y="1639888"/>
          <a:ext cx="8242384" cy="3373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56347"/>
                <a:gridCol w="3986037"/>
              </a:tblGrid>
              <a:tr h="4062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AVANCES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DIFICULTADES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solidFill>
                      <a:srgbClr val="CCFFCC"/>
                    </a:solidFill>
                  </a:tcPr>
                </a:tc>
              </a:tr>
              <a:tr h="53863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Mejoramiento </a:t>
                      </a:r>
                      <a:r>
                        <a:rPr lang="es-CO" sz="1600" u="none" strike="noStrike" dirty="0">
                          <a:effectLst/>
                        </a:rPr>
                        <a:t>en necesidades </a:t>
                      </a:r>
                      <a:r>
                        <a:rPr lang="es-CO" sz="1600" u="none" strike="noStrike" dirty="0" smtClean="0">
                          <a:effectLst/>
                        </a:rPr>
                        <a:t>básicas </a:t>
                      </a:r>
                      <a:r>
                        <a:rPr lang="es-CO" sz="1600" u="none" strike="noStrike" dirty="0">
                          <a:effectLst/>
                        </a:rPr>
                        <a:t>en mantenimiento </a:t>
                      </a:r>
                      <a:r>
                        <a:rPr lang="es-CO" sz="1600" u="none" strike="noStrike" dirty="0" smtClean="0">
                          <a:effectLst/>
                        </a:rPr>
                        <a:t>físico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Deficiencias </a:t>
                      </a:r>
                      <a:r>
                        <a:rPr lang="es-CO" sz="1600" u="none" strike="noStrike" dirty="0">
                          <a:effectLst/>
                        </a:rPr>
                        <a:t>en mejoramiento de infraestructura (sala de  partos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53863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Fortalecimiento </a:t>
                      </a:r>
                      <a:r>
                        <a:rPr lang="es-CO" sz="1600" u="none" strike="noStrike" dirty="0">
                          <a:effectLst/>
                        </a:rPr>
                        <a:t>al </a:t>
                      </a:r>
                      <a:r>
                        <a:rPr lang="es-CO" sz="1600" u="none" strike="noStrike" dirty="0" smtClean="0">
                          <a:effectLst/>
                        </a:rPr>
                        <a:t>Plan </a:t>
                      </a:r>
                      <a:r>
                        <a:rPr lang="es-CO" sz="1600" u="none" strike="noStrike" dirty="0">
                          <a:effectLst/>
                        </a:rPr>
                        <a:t>de </a:t>
                      </a:r>
                      <a:r>
                        <a:rPr lang="es-CO" sz="1600" u="none" strike="noStrike" dirty="0" smtClean="0">
                          <a:effectLst/>
                        </a:rPr>
                        <a:t>Emergencia Hospitalario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Elaboración </a:t>
                      </a:r>
                      <a:r>
                        <a:rPr lang="es-CO" sz="1600" u="none" strike="noStrike" dirty="0">
                          <a:effectLst/>
                        </a:rPr>
                        <a:t>catastro </a:t>
                      </a:r>
                      <a:r>
                        <a:rPr lang="es-CO" sz="1600" u="none" strike="noStrike" dirty="0" smtClean="0">
                          <a:effectLst/>
                        </a:rPr>
                        <a:t>físico </a:t>
                      </a:r>
                      <a:r>
                        <a:rPr lang="es-CO" sz="1600" u="none" strike="noStrike" dirty="0">
                          <a:effectLst/>
                        </a:rPr>
                        <a:t>hospitalario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53863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Mantenimientos </a:t>
                      </a:r>
                      <a:r>
                        <a:rPr lang="es-CO" sz="1600" u="none" strike="noStrike" dirty="0">
                          <a:effectLst/>
                        </a:rPr>
                        <a:t>preventivos a equipos </a:t>
                      </a:r>
                      <a:r>
                        <a:rPr lang="es-CO" sz="1600" u="none" strike="noStrike" dirty="0" smtClean="0">
                          <a:effectLst/>
                        </a:rPr>
                        <a:t>biomédicos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Alianza </a:t>
                      </a:r>
                      <a:r>
                        <a:rPr lang="es-CO" sz="1600" u="none" strike="noStrike" dirty="0">
                          <a:effectLst/>
                        </a:rPr>
                        <a:t>de usuarios  -  programa del SIAU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27387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Adquisición </a:t>
                      </a:r>
                      <a:r>
                        <a:rPr lang="es-CO" sz="1600" u="none" strike="noStrike" dirty="0">
                          <a:effectLst/>
                        </a:rPr>
                        <a:t>de equipos </a:t>
                      </a:r>
                      <a:r>
                        <a:rPr lang="es-CO" sz="1600" u="none" strike="noStrike" dirty="0" smtClean="0">
                          <a:effectLst/>
                        </a:rPr>
                        <a:t>biomédicos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53863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Mejoramiento </a:t>
                      </a:r>
                      <a:r>
                        <a:rPr lang="es-CO" sz="1600" u="none" strike="noStrike" dirty="0">
                          <a:effectLst/>
                        </a:rPr>
                        <a:t>en la calidad de la </a:t>
                      </a:r>
                      <a:r>
                        <a:rPr lang="es-CO" sz="1600" u="none" strike="noStrike" dirty="0" smtClean="0">
                          <a:effectLst/>
                        </a:rPr>
                        <a:t>información </a:t>
                      </a:r>
                      <a:r>
                        <a:rPr lang="es-CO" sz="1600" u="none" strike="noStrike" dirty="0">
                          <a:effectLst/>
                        </a:rPr>
                        <a:t>(software)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53863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 smtClean="0">
                          <a:effectLst/>
                        </a:rPr>
                        <a:t>Avance </a:t>
                      </a:r>
                      <a:r>
                        <a:rPr lang="es-CO" sz="1600" u="none" strike="noStrike" dirty="0">
                          <a:effectLst/>
                        </a:rPr>
                        <a:t>significativo en SOGC (HABILITACION </a:t>
                      </a:r>
                      <a:r>
                        <a:rPr lang="es-CO" sz="1600" u="none" strike="noStrike" dirty="0" smtClean="0">
                          <a:effectLst/>
                        </a:rPr>
                        <a:t> PAMEC- </a:t>
                      </a:r>
                      <a:r>
                        <a:rPr lang="es-CO" sz="1600" u="none" strike="noStrike" dirty="0">
                          <a:effectLst/>
                        </a:rPr>
                        <a:t>MECI)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214414" y="285728"/>
            <a:ext cx="732687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AVANCES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PLAN </a:t>
            </a:r>
            <a:r>
              <a:rPr lang="es-E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DE DESARROLLO 2012-2015</a:t>
            </a:r>
            <a:r>
              <a:rPr lang="es-CO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 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 Grupo"/>
          <p:cNvGrpSpPr>
            <a:grpSpLocks/>
          </p:cNvGrpSpPr>
          <p:nvPr/>
        </p:nvGrpSpPr>
        <p:grpSpPr bwMode="auto">
          <a:xfrm>
            <a:off x="2163763" y="5373688"/>
            <a:ext cx="5000625" cy="1439862"/>
            <a:chOff x="0" y="3302025"/>
            <a:chExt cx="6429419" cy="1547823"/>
          </a:xfrm>
        </p:grpSpPr>
        <p:sp>
          <p:nvSpPr>
            <p:cNvPr id="8" name="7 Trapecio"/>
            <p:cNvSpPr/>
            <p:nvPr/>
          </p:nvSpPr>
          <p:spPr>
            <a:xfrm>
              <a:off x="0" y="3302025"/>
              <a:ext cx="6429419" cy="1547823"/>
            </a:xfrm>
            <a:prstGeom prst="trapezoid">
              <a:avLst>
                <a:gd name="adj" fmla="val 69231"/>
              </a:avLst>
            </a:prstGeom>
            <a:gradFill flip="none" rotWithShape="1">
              <a:gsLst>
                <a:gs pos="0">
                  <a:srgbClr val="9ABB31">
                    <a:shade val="30000"/>
                    <a:satMod val="115000"/>
                  </a:srgbClr>
                </a:gs>
                <a:gs pos="50000">
                  <a:srgbClr val="9ABB31">
                    <a:shade val="67500"/>
                    <a:satMod val="115000"/>
                  </a:srgbClr>
                </a:gs>
                <a:gs pos="100000">
                  <a:srgbClr val="9ABB3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rapecio 4"/>
            <p:cNvSpPr/>
            <p:nvPr/>
          </p:nvSpPr>
          <p:spPr>
            <a:xfrm>
              <a:off x="1124637" y="3302025"/>
              <a:ext cx="4180143" cy="1547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i="1" dirty="0">
                  <a:solidFill>
                    <a:schemeClr val="tx1"/>
                  </a:solidFill>
                  <a:latin typeface="Gill Sans MT" pitchFamily="34" charset="0"/>
                </a:rPr>
                <a:t>Desarrollo y Especialización de los Servicios Asistenciales</a:t>
              </a:r>
              <a:endParaRPr lang="es-ES" sz="24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8313" y="1681163"/>
          <a:ext cx="8433569" cy="36926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0520"/>
                <a:gridCol w="3753049"/>
              </a:tblGrid>
              <a:tr h="4848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AVANCES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DIFICULTADES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solidFill>
                      <a:srgbClr val="CCFFCC"/>
                    </a:solidFill>
                  </a:tcPr>
                </a:tc>
              </a:tr>
              <a:tr h="64279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 smtClean="0">
                          <a:effectLst/>
                        </a:rPr>
                        <a:t>Conciliación </a:t>
                      </a:r>
                      <a:r>
                        <a:rPr lang="es-CO" sz="1800" u="none" strike="noStrike" dirty="0">
                          <a:effectLst/>
                        </a:rPr>
                        <a:t>de cartera </a:t>
                      </a:r>
                      <a:r>
                        <a:rPr lang="es-CO" sz="1800" u="none" strike="noStrike" dirty="0" smtClean="0">
                          <a:effectLst/>
                        </a:rPr>
                        <a:t>(Coomeva</a:t>
                      </a:r>
                      <a:r>
                        <a:rPr lang="es-CO" sz="1800" u="none" strike="noStrike" dirty="0">
                          <a:effectLst/>
                        </a:rPr>
                        <a:t>, </a:t>
                      </a:r>
                      <a:r>
                        <a:rPr lang="es-CO" sz="1800" u="none" strike="noStrike" dirty="0" err="1" smtClean="0">
                          <a:effectLst/>
                        </a:rPr>
                        <a:t>Saludcoop</a:t>
                      </a:r>
                      <a:r>
                        <a:rPr lang="es-CO" sz="1800" u="none" strike="noStrike" dirty="0">
                          <a:effectLst/>
                        </a:rPr>
                        <a:t>, </a:t>
                      </a:r>
                      <a:r>
                        <a:rPr lang="es-CO" sz="1800" u="none" strike="noStrike" dirty="0" smtClean="0">
                          <a:effectLst/>
                        </a:rPr>
                        <a:t>Policía, Comfama</a:t>
                      </a:r>
                      <a:r>
                        <a:rPr lang="es-CO" sz="1800" u="none" strike="noStrike" dirty="0">
                          <a:effectLst/>
                        </a:rPr>
                        <a:t>)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 smtClean="0">
                          <a:effectLst/>
                        </a:rPr>
                        <a:t>En </a:t>
                      </a:r>
                      <a:r>
                        <a:rPr lang="es-CO" sz="1800" u="none" strike="noStrike" dirty="0">
                          <a:effectLst/>
                        </a:rPr>
                        <a:t>proceso de </a:t>
                      </a:r>
                      <a:r>
                        <a:rPr lang="es-CO" sz="1800" u="none" strike="noStrike" dirty="0" smtClean="0">
                          <a:effectLst/>
                        </a:rPr>
                        <a:t>parametrización </a:t>
                      </a:r>
                      <a:r>
                        <a:rPr lang="es-CO" sz="1800" u="none" strike="noStrike" dirty="0">
                          <a:effectLst/>
                        </a:rPr>
                        <a:t>el modulo de costos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64279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>
                          <a:effectLst/>
                        </a:rPr>
                        <a:t>Continuidad, seguimiento y </a:t>
                      </a:r>
                      <a:r>
                        <a:rPr lang="es-CO" sz="1800" u="none" strike="noStrike" dirty="0" smtClean="0">
                          <a:effectLst/>
                        </a:rPr>
                        <a:t>ejecución </a:t>
                      </a:r>
                      <a:r>
                        <a:rPr lang="es-CO" sz="1800" u="none" strike="noStrike" dirty="0">
                          <a:effectLst/>
                        </a:rPr>
                        <a:t>del plan de compras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 smtClean="0">
                          <a:effectLst/>
                        </a:rPr>
                        <a:t>Recuperación </a:t>
                      </a:r>
                      <a:r>
                        <a:rPr lang="es-CO" sz="1800" u="none" strike="noStrike" dirty="0">
                          <a:effectLst/>
                        </a:rPr>
                        <a:t>de cartera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64279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 smtClean="0">
                          <a:effectLst/>
                        </a:rPr>
                        <a:t>Mejoramiento </a:t>
                      </a:r>
                      <a:r>
                        <a:rPr lang="es-CO" sz="1800" u="none" strike="noStrike" dirty="0">
                          <a:effectLst/>
                        </a:rPr>
                        <a:t>en los servicios (</a:t>
                      </a:r>
                      <a:r>
                        <a:rPr lang="es-CO" sz="1800" u="none" strike="noStrike" dirty="0" smtClean="0">
                          <a:effectLst/>
                        </a:rPr>
                        <a:t>laboratorio </a:t>
                      </a:r>
                      <a:r>
                        <a:rPr lang="es-CO" sz="1800" u="none" strike="noStrike" dirty="0">
                          <a:effectLst/>
                        </a:rPr>
                        <a:t>- </a:t>
                      </a:r>
                      <a:r>
                        <a:rPr lang="es-CO" sz="1800" u="none" strike="noStrike" dirty="0" smtClean="0">
                          <a:effectLst/>
                        </a:rPr>
                        <a:t>Urgencias </a:t>
                      </a:r>
                      <a:r>
                        <a:rPr lang="es-CO" sz="1800" u="none" strike="noStrike" dirty="0">
                          <a:effectLst/>
                        </a:rPr>
                        <a:t>- </a:t>
                      </a:r>
                      <a:r>
                        <a:rPr lang="es-CO" sz="1800" u="none" strike="noStrike" dirty="0" smtClean="0">
                          <a:effectLst/>
                        </a:rPr>
                        <a:t>Fisioterapia )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32683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>
                          <a:effectLst/>
                        </a:rPr>
                        <a:t>Convenios institucionales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  <a:tr h="95258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 smtClean="0">
                          <a:effectLst/>
                        </a:rPr>
                        <a:t>Continuidad </a:t>
                      </a:r>
                      <a:r>
                        <a:rPr lang="es-CO" sz="1800" u="none" strike="noStrike" dirty="0">
                          <a:effectLst/>
                        </a:rPr>
                        <a:t>en los diferentes </a:t>
                      </a:r>
                      <a:r>
                        <a:rPr lang="es-CO" sz="1800" u="none" strike="noStrike" dirty="0" smtClean="0">
                          <a:effectLst/>
                        </a:rPr>
                        <a:t>comités </a:t>
                      </a:r>
                      <a:r>
                        <a:rPr lang="es-CO" sz="1800" u="none" strike="noStrike" dirty="0">
                          <a:effectLst/>
                        </a:rPr>
                        <a:t>: H.C, </a:t>
                      </a:r>
                      <a:r>
                        <a:rPr lang="es-CO" sz="1800" u="none" strike="noStrike" dirty="0" smtClean="0">
                          <a:effectLst/>
                        </a:rPr>
                        <a:t>ética, </a:t>
                      </a:r>
                      <a:r>
                        <a:rPr lang="es-CO" sz="1800" u="none" strike="noStrike" dirty="0">
                          <a:effectLst/>
                        </a:rPr>
                        <a:t>calidad, </a:t>
                      </a:r>
                      <a:r>
                        <a:rPr lang="es-CO" sz="1800" u="none" strike="noStrike" dirty="0" smtClean="0">
                          <a:effectLst/>
                        </a:rPr>
                        <a:t>COVE, GAGA, </a:t>
                      </a:r>
                      <a:r>
                        <a:rPr lang="es-CO" sz="1800" u="none" strike="noStrike" dirty="0" err="1" smtClean="0">
                          <a:effectLst/>
                        </a:rPr>
                        <a:t>PyP</a:t>
                      </a:r>
                      <a:r>
                        <a:rPr lang="es-CO" sz="1800" u="none" strike="noStrike" dirty="0" smtClean="0">
                          <a:effectLst/>
                        </a:rPr>
                        <a:t>, COFITE,</a:t>
                      </a:r>
                      <a:r>
                        <a:rPr lang="es-CO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s-CO" sz="1800" u="none" strike="noStrike" dirty="0" smtClean="0">
                          <a:effectLst/>
                        </a:rPr>
                        <a:t>SALUD OCUP,</a:t>
                      </a:r>
                      <a:r>
                        <a:rPr lang="es-CO" sz="1800" u="none" strike="noStrike" baseline="0" dirty="0" smtClean="0">
                          <a:effectLst/>
                        </a:rPr>
                        <a:t> COMPRAS, GLOSAS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s-CO" sz="1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214414" y="285728"/>
            <a:ext cx="732687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AVANCES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PLAN </a:t>
            </a:r>
            <a:r>
              <a:rPr lang="es-E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DE DESARROLLO 2012-2015</a:t>
            </a:r>
            <a:r>
              <a:rPr lang="es-CO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MT" pitchFamily="34" charset="0"/>
                <a:cs typeface="+mn-cs"/>
              </a:rPr>
              <a:t> 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608</Words>
  <Application>Microsoft Office PowerPoint</Application>
  <PresentationFormat>Presentación en pantalla (4:3)</PresentationFormat>
  <Paragraphs>185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Diapositiva</vt:lpstr>
      <vt:lpstr>PLATAFORMA ESTRATEGICA</vt:lpstr>
      <vt:lpstr>Diapositiva 2</vt:lpstr>
      <vt:lpstr>Diapositiva 3</vt:lpstr>
      <vt:lpstr>MISION</vt:lpstr>
      <vt:lpstr>POLÍTICA DE CALIDAD</vt:lpstr>
      <vt:lpstr>Diapositiva 6</vt:lpstr>
      <vt:lpstr>Diapositiva 7</vt:lpstr>
      <vt:lpstr>Diapositiva 8</vt:lpstr>
      <vt:lpstr>Diapositiva 9</vt:lpstr>
      <vt:lpstr>SERVICIOS QUE  PRESTA EL HOSPITAL</vt:lpstr>
      <vt:lpstr>Diapositiva 11</vt:lpstr>
      <vt:lpstr>5.  ATENCION AL USUARIO</vt:lpstr>
      <vt:lpstr>5.  ATENCION AL USUARIO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AMBULANCIA NUEVA</vt:lpstr>
      <vt:lpstr>MODULOS DE FARMACIA</vt:lpstr>
      <vt:lpstr>Diapositiva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ESTRATEGICA</dc:title>
  <dc:creator>GERENCIA</dc:creator>
  <cp:lastModifiedBy>GERENCIA</cp:lastModifiedBy>
  <cp:revision>2</cp:revision>
  <dcterms:created xsi:type="dcterms:W3CDTF">2015-06-04T17:24:05Z</dcterms:created>
  <dcterms:modified xsi:type="dcterms:W3CDTF">2015-06-04T19:13:38Z</dcterms:modified>
</cp:coreProperties>
</file>